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5"/>
  </p:notesMasterIdLst>
  <p:sldIdLst>
    <p:sldId id="257" r:id="rId2"/>
    <p:sldId id="445" r:id="rId3"/>
    <p:sldId id="497" r:id="rId4"/>
    <p:sldId id="476" r:id="rId5"/>
    <p:sldId id="477" r:id="rId6"/>
    <p:sldId id="378" r:id="rId7"/>
    <p:sldId id="373" r:id="rId8"/>
    <p:sldId id="396" r:id="rId9"/>
    <p:sldId id="485" r:id="rId10"/>
    <p:sldId id="486" r:id="rId11"/>
    <p:sldId id="446" r:id="rId12"/>
    <p:sldId id="447" r:id="rId13"/>
    <p:sldId id="367" r:id="rId14"/>
    <p:sldId id="488" r:id="rId15"/>
    <p:sldId id="448" r:id="rId16"/>
    <p:sldId id="449" r:id="rId17"/>
    <p:sldId id="450" r:id="rId18"/>
    <p:sldId id="451" r:id="rId19"/>
    <p:sldId id="455" r:id="rId20"/>
    <p:sldId id="456" r:id="rId21"/>
    <p:sldId id="457" r:id="rId22"/>
    <p:sldId id="458" r:id="rId23"/>
    <p:sldId id="460" r:id="rId24"/>
    <p:sldId id="462" r:id="rId25"/>
    <p:sldId id="372" r:id="rId26"/>
    <p:sldId id="415" r:id="rId27"/>
    <p:sldId id="416" r:id="rId28"/>
    <p:sldId id="417" r:id="rId29"/>
    <p:sldId id="428" r:id="rId30"/>
    <p:sldId id="473" r:id="rId31"/>
    <p:sldId id="433" r:id="rId32"/>
    <p:sldId id="435" r:id="rId33"/>
    <p:sldId id="436" r:id="rId34"/>
    <p:sldId id="470" r:id="rId35"/>
    <p:sldId id="471" r:id="rId36"/>
    <p:sldId id="437" r:id="rId37"/>
    <p:sldId id="441" r:id="rId38"/>
    <p:sldId id="478" r:id="rId39"/>
    <p:sldId id="487" r:id="rId40"/>
    <p:sldId id="463" r:id="rId41"/>
    <p:sldId id="464" r:id="rId42"/>
    <p:sldId id="465" r:id="rId43"/>
    <p:sldId id="359" r:id="rId44"/>
    <p:sldId id="443" r:id="rId45"/>
    <p:sldId id="322" r:id="rId46"/>
    <p:sldId id="325" r:id="rId47"/>
    <p:sldId id="358" r:id="rId48"/>
    <p:sldId id="360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493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90" r:id="rId69"/>
    <p:sldId id="391" r:id="rId70"/>
    <p:sldId id="393" r:id="rId71"/>
    <p:sldId id="494" r:id="rId72"/>
    <p:sldId id="472" r:id="rId73"/>
    <p:sldId id="496" r:id="rId74"/>
    <p:sldId id="481" r:id="rId75"/>
    <p:sldId id="491" r:id="rId76"/>
    <p:sldId id="313" r:id="rId77"/>
    <p:sldId id="315" r:id="rId78"/>
    <p:sldId id="316" r:id="rId79"/>
    <p:sldId id="495" r:id="rId80"/>
    <p:sldId id="492" r:id="rId81"/>
    <p:sldId id="484" r:id="rId82"/>
    <p:sldId id="489" r:id="rId83"/>
    <p:sldId id="490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42"/>
    <p:restoredTop sz="79938"/>
  </p:normalViewPr>
  <p:slideViewPr>
    <p:cSldViewPr snapToGrid="0" snapToObjects="1">
      <p:cViewPr>
        <p:scale>
          <a:sx n="97" d="100"/>
          <a:sy n="97" d="100"/>
        </p:scale>
        <p:origin x="1128" y="-144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chart/3780/tv-screen-size/" TargetMode="External"/><Relationship Id="rId4" Type="http://schemas.openxmlformats.org/officeDocument/2006/relationships/hyperlink" Target="http://drpeering.net/white-papers/Internet-Transit-Pricing-Historical-And-Projected.php" TargetMode="External"/><Relationship Id="rId5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</a:t>
            </a:r>
            <a:r>
              <a:rPr lang="en-US" baseline="0" dirty="0" smtClean="0"/>
              <a:t>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more formula about localization can be added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page 2 update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update page 3</a:t>
            </a: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7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15 equations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32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explain the evaluation: how these things are linked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what is H? on page 6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page 60, why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huffman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coding is H?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23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6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smtClean="0"/>
              <a:t>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6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9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smtClean="0"/>
              <a:t>in a microscopy </a:t>
            </a:r>
            <a:r>
              <a:rPr lang="en-US" baseline="0" dirty="0" smtClean="0"/>
              <a:t>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0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0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6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85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9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  <a:r>
              <a:rPr lang="en-US" baseline="0" dirty="0" smtClean="0"/>
              <a:t> 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17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Having </a:t>
            </a:r>
            <a:r>
              <a:rPr lang="en-US" dirty="0" smtClean="0"/>
              <a:t>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8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5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what is the</a:t>
            </a:r>
            <a:r>
              <a:rPr lang="en-US" baseline="0" dirty="0" smtClean="0"/>
              <a:t> parameter I changed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2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79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33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???</a:t>
            </a:r>
            <a:r>
              <a:rPr lang="en-US" baseline="0" dirty="0" smtClean="0"/>
              <a:t> Generalizability?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96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24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39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1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8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simple</a:t>
            </a:r>
            <a:r>
              <a:rPr lang="en-US" b="0" strike="noStrike" baseline="0" dirty="0" smtClean="0"/>
              <a:t> </a:t>
            </a:r>
            <a:r>
              <a:rPr lang="en-US" b="0" strike="noStrike" baseline="0" dirty="0" smtClean="0"/>
              <a:t>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42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88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44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1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684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113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786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83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7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55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8017-BC94-F844-889A-6366B3051993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EE87-35CE-2D43-AA52-F9C227C1DB07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5359-75DE-D84D-8E50-F623D73F4AC1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209E-4BF9-7F43-A210-91278E0A207F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BC7B-9C86-6E49-B536-7D5DD48384A3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BEA3-E5CA-4642-896F-3BEA603ED844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7AE4-73B8-6447-97FA-8A681508C486}" type="datetime1">
              <a:rPr lang="en-US" smtClean="0"/>
              <a:t>3/26/17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287C-4E77-694F-BD59-2903AD2DE902}" type="datetime1">
              <a:rPr lang="en-US" smtClean="0"/>
              <a:t>3/26/17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6394-052A-C84D-9A7B-BF6EA253F5EA}" type="datetime1">
              <a:rPr lang="en-US" smtClean="0"/>
              <a:t>3/26/17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BC5D-AEFC-3C4D-8AFB-B04E813E83E7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527-346A-A446-BE8C-52BA73D8259A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AF185-7C80-7344-8189-983FD32B980C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1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" Type="http://schemas.microsoft.com/office/2007/relationships/media" Target="../media/media3.mpeg"/><Relationship Id="rId2" Type="http://schemas.openxmlformats.org/officeDocument/2006/relationships/video" Target="../media/media3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5.xml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emf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2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6" Type="http://schemas.openxmlformats.org/officeDocument/2006/relationships/image" Target="../media/image69.jpg"/><Relationship Id="rId7" Type="http://schemas.openxmlformats.org/officeDocument/2006/relationships/image" Target="../media/image70.png"/><Relationship Id="rId8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70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emf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2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5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6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7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4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19.png"/><Relationship Id="rId7" Type="http://schemas.openxmlformats.org/officeDocument/2006/relationships/image" Target="../media/image24.png"/><Relationship Id="rId8" Type="http://schemas.openxmlformats.org/officeDocument/2006/relationships/image" Target="../media/image120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Microscopy video compression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47" y="3777746"/>
            <a:ext cx="3548038" cy="2671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8" y="2028669"/>
            <a:ext cx="3632200" cy="15367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/>
          <a:srcRect t="2914" b="2914"/>
          <a:stretch>
            <a:fillRect/>
          </a:stretch>
        </p:blipFill>
        <p:spPr>
          <a:xfrm>
            <a:off x="5220524" y="2028669"/>
            <a:ext cx="2995360" cy="1647332"/>
          </a:xfrm>
          <a:prstGeom prst="rect">
            <a:avLst/>
          </a:prstGeom>
        </p:spPr>
      </p:pic>
      <p:pic>
        <p:nvPicPr>
          <p:cNvPr id="14" name="Content Placeholder 6" descr="gri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>
          <a:xfrm>
            <a:off x="4077708" y="3701982"/>
            <a:ext cx="5280992" cy="2904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9687" y="1463683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Microscopy video compression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45921" y="1585424"/>
            <a:ext cx="37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Multimedia data compression for Bluetooth low energy beacons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26583" y="1307880"/>
            <a:ext cx="4050591" cy="5413595"/>
          </a:xfrm>
          <a:prstGeom prst="roundRect">
            <a:avLst>
              <a:gd name="adj" fmla="val 423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8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938" y="2661605"/>
            <a:ext cx="41274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Arial"/>
                <a:cs typeface="Arial"/>
              </a:rPr>
              <a:t>Increase </a:t>
            </a:r>
            <a:r>
              <a:rPr lang="en-US" sz="23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300" dirty="0" smtClean="0">
                <a:latin typeface="Arial"/>
                <a:cs typeface="Arial"/>
              </a:rPr>
              <a:t>storage.</a:t>
            </a:r>
          </a:p>
          <a:p>
            <a:endParaRPr lang="en-US" sz="23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Problem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556869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Video 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583" y="1319997"/>
            <a:ext cx="4480842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cs typeface="Arial"/>
              </a:rPr>
              <a:t>Require that </a:t>
            </a:r>
            <a:r>
              <a:rPr lang="en-US" sz="2300" dirty="0">
                <a:cs typeface="Arial"/>
              </a:rPr>
              <a:t>the compression </a:t>
            </a:r>
            <a:r>
              <a:rPr lang="en-US" sz="2300" dirty="0" smtClean="0">
                <a:cs typeface="Arial"/>
              </a:rPr>
              <a:t>has </a:t>
            </a:r>
            <a:r>
              <a:rPr lang="en-US" sz="2300" dirty="0">
                <a:cs typeface="Arial"/>
              </a:rPr>
              <a:t>no impact on analysis </a:t>
            </a:r>
            <a:r>
              <a:rPr lang="en-US" sz="2300" dirty="0" smtClean="0">
                <a:cs typeface="Arial"/>
              </a:rPr>
              <a:t>-- scientifically lossless</a:t>
            </a:r>
          </a:p>
          <a:p>
            <a:endParaRPr lang="en-US" sz="2300" dirty="0">
              <a:cs typeface="Arial"/>
            </a:endParaRPr>
          </a:p>
          <a:p>
            <a:r>
              <a:rPr lang="en-US" sz="2300" dirty="0" smtClean="0">
                <a:cs typeface="Arial"/>
              </a:rPr>
              <a:t>Standard (H.264) lossy compression techniques cannot be used </a:t>
            </a:r>
            <a:endParaRPr lang="en-US" sz="2300" dirty="0"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 smtClean="0">
              <a:cs typeface="Arial"/>
            </a:endParaRPr>
          </a:p>
          <a:p>
            <a:r>
              <a:rPr lang="en-US" sz="2300" dirty="0">
                <a:cs typeface="Arial"/>
              </a:rPr>
              <a:t>S</a:t>
            </a:r>
            <a:r>
              <a:rPr lang="en-US" sz="2300" dirty="0" smtClean="0">
                <a:cs typeface="Arial"/>
              </a:rPr>
              <a:t>tandard lossless compression </a:t>
            </a:r>
            <a:r>
              <a:rPr lang="en-US" sz="2300" dirty="0">
                <a:cs typeface="Arial"/>
              </a:rPr>
              <a:t>technique </a:t>
            </a:r>
            <a:r>
              <a:rPr lang="en-US" sz="2300" dirty="0" smtClean="0">
                <a:cs typeface="Arial"/>
              </a:rPr>
              <a:t>yields the compressed data in the size of 49.74% of the original one</a:t>
            </a:r>
            <a:endParaRPr lang="en-US" sz="2300" dirty="0">
              <a:cs typeface="Arial"/>
            </a:endParaRPr>
          </a:p>
          <a:p>
            <a:endParaRPr lang="en-US" sz="2300" dirty="0">
              <a:cs typeface="Arial"/>
            </a:endParaRPr>
          </a:p>
          <a:p>
            <a:r>
              <a:rPr lang="en-US" sz="2300" dirty="0" smtClean="0">
                <a:cs typeface="Arial"/>
              </a:rPr>
              <a:t>Our method </a:t>
            </a:r>
            <a:r>
              <a:rPr lang="en-US" sz="2300" dirty="0" smtClean="0">
                <a:cs typeface="Arial"/>
              </a:rPr>
              <a:t>give</a:t>
            </a:r>
            <a:r>
              <a:rPr lang="en-US" sz="2300" dirty="0" smtClean="0">
                <a:cs typeface="Arial"/>
              </a:rPr>
              <a:t>s</a:t>
            </a:r>
            <a:r>
              <a:rPr lang="en-US" sz="2300" dirty="0" smtClean="0">
                <a:cs typeface="Arial"/>
              </a:rPr>
              <a:t>: 7.26%</a:t>
            </a:r>
          </a:p>
          <a:p>
            <a:endParaRPr lang="en-US" sz="2300" dirty="0" smtClean="0">
              <a:cs typeface="Arial"/>
            </a:endParaRPr>
          </a:p>
          <a:p>
            <a:r>
              <a:rPr lang="en-US" sz="2300" dirty="0" smtClean="0">
                <a:cs typeface="Arial"/>
              </a:rPr>
              <a:t>Best case: 0.7729% vs. 19.4505%</a:t>
            </a:r>
            <a:endParaRPr lang="en-US" sz="2300" dirty="0"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12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6628"/>
              </p:ext>
            </p:extLst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84" y="82296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>
            <a:endCxn id="21" idx="1"/>
          </p:cNvCxnSpPr>
          <p:nvPr/>
        </p:nvCxnSpPr>
        <p:spPr>
          <a:xfrm>
            <a:off x="5446643" y="4518991"/>
            <a:ext cx="2285802" cy="1086269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04938" y="4678496"/>
            <a:ext cx="1127507" cy="688237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57493" y="5731317"/>
            <a:ext cx="1149255" cy="2287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ROI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14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10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2892425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871" y="1254553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Store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only the information in a video that analysis can use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Separate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Average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out noise in the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background. -&gt; easy to compress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Losslessly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compresses the foreground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regions 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15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10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2136" y="1278038"/>
            <a:ext cx="59741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</a:t>
            </a:r>
            <a:r>
              <a:rPr lang="en-US" sz="2700" dirty="0" smtClean="0"/>
              <a:t>. </a:t>
            </a:r>
            <a:r>
              <a:rPr lang="en-US" sz="2700" dirty="0" smtClean="0"/>
              <a:t>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	</a:t>
            </a:r>
          </a:p>
          <a:p>
            <a:r>
              <a:rPr lang="en-US" sz="2700" dirty="0" smtClean="0"/>
              <a:t>-&gt; neighboring foreground pixels’ intensity over time values are </a:t>
            </a:r>
            <a:r>
              <a:rPr lang="en-US" sz="2700" dirty="0" smtClean="0"/>
              <a:t>correlated</a:t>
            </a:r>
          </a:p>
          <a:p>
            <a:endParaRPr lang="en-US" sz="2700" dirty="0" smtClean="0"/>
          </a:p>
          <a:p>
            <a:r>
              <a:rPr lang="en-US" sz="2700" dirty="0"/>
              <a:t>2. The noise is independent between neighboring pixels.</a:t>
            </a:r>
          </a:p>
          <a:p>
            <a:endParaRPr lang="en-US" sz="2700" dirty="0" smtClean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50" y="1480811"/>
            <a:ext cx="2506133" cy="21381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16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4"/>
          <a:srcRect t="22629"/>
          <a:stretch/>
        </p:blipFill>
        <p:spPr>
          <a:xfrm>
            <a:off x="1910132" y="5132626"/>
            <a:ext cx="2618120" cy="7854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06250" y="3701373"/>
            <a:ext cx="4267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Point_spread_function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122456" y="6098193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Gaussian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464904" y="5723688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86552" y="5736057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30856" y="6098193"/>
            <a:ext cx="89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Poisson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29981" y="5730104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751629" y="5742473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6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0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85707" y="5491910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17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18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7433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Refine the result:</a:t>
            </a:r>
            <a:br>
              <a:rPr lang="en-US" sz="44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19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Extreme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compression: image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7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9184" y="82296"/>
            <a:ext cx="536786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Video Spot Tracker</a:t>
            </a:r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58" y="1752254"/>
            <a:ext cx="6061869" cy="47866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7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22045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Refine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result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Mathematical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Morphology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21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35478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Big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622" y="1326948"/>
            <a:ext cx="9144000" cy="29336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71170" y="4341203"/>
            <a:ext cx="5259132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 smtClean="0"/>
              <a:t>Video Size: </a:t>
            </a:r>
            <a:r>
              <a:rPr lang="en-US" sz="3900" i="1" dirty="0" smtClean="0"/>
              <a:t>L(x) = L(x’) + c</a:t>
            </a:r>
            <a:endParaRPr lang="en-US" sz="39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098629" y="5318713"/>
            <a:ext cx="14987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lossless encoding foreground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733460" y="5021331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955108" y="5033700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86740" y="5324343"/>
            <a:ext cx="1829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background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807106" y="5012827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026490" y="5025196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4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Results 1: compression ratio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Result: compression ratio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824694"/>
              </p:ext>
            </p:extLst>
          </p:nvPr>
        </p:nvGraphicFramePr>
        <p:xfrm>
          <a:off x="1046923" y="2727438"/>
          <a:ext cx="7169426" cy="2122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705"/>
                <a:gridCol w="1134321"/>
                <a:gridCol w="1016317"/>
                <a:gridCol w="1321607"/>
                <a:gridCol w="1553572"/>
                <a:gridCol w="1194904"/>
              </a:tblGrid>
              <a:tr h="7749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Beads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500nm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3</a:t>
                      </a:r>
                      <a:endParaRPr lang="en-US" sz="1500" b="1" dirty="0" smtClean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500" b="1" dirty="0" err="1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Brightfield</a:t>
                      </a:r>
                      <a:r>
                        <a:rPr lang="en-US" sz="1500" b="1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1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 4 </a:t>
                      </a:r>
                      <a:endParaRPr lang="en-US" sz="1500" b="1" dirty="0" smtClean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500" b="1" dirty="0" err="1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Brightfield</a:t>
                      </a:r>
                      <a:r>
                        <a:rPr lang="en-US" sz="1500" b="1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2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(Cells)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</a:tr>
              <a:tr h="6739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H.264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20%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28%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47%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50%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33%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</a:tr>
              <a:tr h="6739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1500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method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0.77%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宋体"/>
                          <a:cs typeface="Times New Roman"/>
                        </a:rPr>
                        <a:t>20%</a:t>
                      </a:r>
                      <a:endParaRPr lang="en-US" sz="15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44%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7.3%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4.8%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25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80602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Quickly moving foreground objects</a:t>
            </a: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3159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Sliding window</a:t>
            </a: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65" y="1876425"/>
            <a:ext cx="2050098" cy="154353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27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31482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Sliding window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645980"/>
              </p:ext>
            </p:extLst>
          </p:nvPr>
        </p:nvGraphicFramePr>
        <p:xfrm>
          <a:off x="2004429" y="2492047"/>
          <a:ext cx="4997898" cy="3068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" name="Document" r:id="rId4" imgW="5626100" imgH="3454400" progId="Word.Document.12">
                  <p:embed/>
                </p:oleObj>
              </mc:Choice>
              <mc:Fallback>
                <p:oleObj name="Document" r:id="rId4" imgW="5626100" imgH="3454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4429" y="2492047"/>
                        <a:ext cx="4997898" cy="3068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82803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Lossy Compression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0432" y="2024227"/>
            <a:ext cx="76062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ea typeface="Calibri" charset="0"/>
                <a:cs typeface="Calibri" charset="0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endParaRPr lang="en-US" sz="3000" dirty="0" smtClean="0">
              <a:ea typeface="Calibri" charset="0"/>
              <a:cs typeface="Calibri" charset="0"/>
            </a:endParaRPr>
          </a:p>
          <a:p>
            <a:pPr marL="800100" lvl="1" indent="-342900">
              <a:buFontTx/>
              <a:buChar char="-"/>
            </a:pPr>
            <a:endParaRPr lang="en-US" sz="3000" dirty="0" smtClean="0">
              <a:ea typeface="Calibri" charset="0"/>
              <a:cs typeface="Calibri" charset="0"/>
            </a:endParaRPr>
          </a:p>
          <a:p>
            <a:r>
              <a:rPr lang="en-US" sz="3000" dirty="0" smtClean="0">
                <a:ea typeface="Calibri" charset="0"/>
                <a:cs typeface="Calibri" charset="0"/>
              </a:rPr>
              <a:t>T</a:t>
            </a:r>
            <a:r>
              <a:rPr lang="en-US" sz="3000" dirty="0" smtClean="0">
                <a:ea typeface="Calibri" charset="0"/>
                <a:cs typeface="Calibri" charset="0"/>
              </a:rPr>
              <a:t>he </a:t>
            </a:r>
            <a:r>
              <a:rPr lang="en-US" sz="3000" dirty="0" smtClean="0">
                <a:ea typeface="Calibri" charset="0"/>
                <a:cs typeface="Calibri" charset="0"/>
              </a:rPr>
              <a:t>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3000" dirty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3000" dirty="0" smtClean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3000" dirty="0" smtClean="0"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Extreme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compression: 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3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Analysis-preserve vs analysis-aware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241" y="1544892"/>
            <a:ext cx="3145418" cy="141203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8470" y="1489384"/>
            <a:ext cx="430775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a typeface="Calibri" charset="0"/>
                <a:cs typeface="Calibri" charset="0"/>
              </a:rPr>
              <a:t>The analysis result (vertical line) on the object motion being measured is the ground truth</a:t>
            </a:r>
            <a:endParaRPr lang="en-US" sz="2500" dirty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955" y="4877679"/>
            <a:ext cx="2613024" cy="126462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8470" y="2953289"/>
            <a:ext cx="460276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a typeface="Calibri" charset="0"/>
                <a:cs typeface="Calibri" charset="0"/>
              </a:rPr>
              <a:t>The actual video contains noise that makes the analysis result a random variable that follows a probability distribution</a:t>
            </a:r>
            <a:endParaRPr lang="en-US" sz="2500" dirty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174" y="4192502"/>
            <a:ext cx="2301065" cy="115630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8640" y="4747438"/>
            <a:ext cx="430775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a typeface="Calibri" charset="0"/>
                <a:cs typeface="Calibri" charset="0"/>
              </a:rPr>
              <a:t>The analysis result on compressed video is also a random variable that follows a probability distribution</a:t>
            </a:r>
            <a:endParaRPr lang="en-US" sz="2500" dirty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955" y="3236941"/>
            <a:ext cx="2395308" cy="116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2276893"/>
            <a:ext cx="5400543" cy="406293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60095" y="3008243"/>
            <a:ext cx="4528602" cy="304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08035" y="3160643"/>
            <a:ext cx="1133062" cy="24715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572001" y="3134139"/>
            <a:ext cx="2753749" cy="14584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86938" y="3313043"/>
            <a:ext cx="1106559" cy="25434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25750" y="2791311"/>
            <a:ext cx="181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otentially useful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1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KS test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KL divergence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68" y="3020531"/>
            <a:ext cx="25527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220" y="2788503"/>
            <a:ext cx="2692400" cy="71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1372" y="3679091"/>
            <a:ext cx="302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 distribution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34" y="4969247"/>
            <a:ext cx="3302000" cy="698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99220" y="3320315"/>
            <a:ext cx="586285" cy="93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92753" y="3320315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8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957"/>
            <a:ext cx="9144000" cy="374310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97675" y="4606793"/>
            <a:ext cx="5369740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 smtClean="0"/>
              <a:t>Video Size: </a:t>
            </a:r>
            <a:r>
              <a:rPr lang="en-US" sz="3900" i="1" dirty="0" smtClean="0"/>
              <a:t>L(x) = L(x’) + c</a:t>
            </a:r>
            <a:endParaRPr lang="en-US" sz="39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068418" y="5652041"/>
            <a:ext cx="1875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lossless encoding foreground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759965" y="5286921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81613" y="5299290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33611" y="5657671"/>
            <a:ext cx="1829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background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833611" y="5278417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052995" y="5290786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25897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0" y="1794243"/>
            <a:ext cx="1437734" cy="231042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5505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2" y="2014330"/>
            <a:ext cx="4658988" cy="355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18" y="2014330"/>
            <a:ext cx="4489982" cy="364480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3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026" y="2354561"/>
            <a:ext cx="4864353" cy="3472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46" y="2169030"/>
            <a:ext cx="4447784" cy="3754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5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59161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800100" lvl="1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Extension: sliding </a:t>
            </a:r>
            <a:r>
              <a:rPr lang="en-US" dirty="0" smtClean="0">
                <a:latin typeface="Arial"/>
                <a:cs typeface="Arial"/>
              </a:rPr>
              <a:t>window</a:t>
            </a:r>
          </a:p>
          <a:p>
            <a:pPr marL="342900" indent="-342900"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Analysis-aware compression evaluates microscopy video quality using statistical test</a:t>
            </a:r>
            <a:r>
              <a:rPr lang="en-US" dirty="0"/>
              <a:t>s</a:t>
            </a:r>
            <a:endParaRPr lang="en-US" dirty="0" smtClean="0">
              <a:latin typeface="Arial"/>
              <a:cs typeface="Arial"/>
            </a:endParaRPr>
          </a:p>
          <a:p>
            <a:pPr marL="800100" lvl="1" indent="-342900"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Enables even higher compression ratio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algn="l"/>
            <a:r>
              <a:rPr lang="en-US" sz="2500" dirty="0" smtClean="0">
                <a:cs typeface="Helvetica"/>
              </a:rPr>
              <a:t>Novelty:</a:t>
            </a: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 smtClean="0">
                <a:cs typeface="Helvetica"/>
              </a:rPr>
              <a:t>Microscopy video compression with 100x compression ratio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/>
              <a:t>A</a:t>
            </a:r>
            <a:r>
              <a:rPr lang="en-US" sz="2100" dirty="0" smtClean="0"/>
              <a:t> </a:t>
            </a:r>
            <a:r>
              <a:rPr lang="en-US" sz="2100" dirty="0"/>
              <a:t>new correlation-based microscopy frame segmentation technique </a:t>
            </a:r>
            <a:r>
              <a:rPr lang="en-US" sz="2100" dirty="0" smtClean="0"/>
              <a:t>based on point </a:t>
            </a:r>
            <a:r>
              <a:rPr lang="en-US" sz="2100" dirty="0"/>
              <a:t>spread function</a:t>
            </a:r>
            <a:endParaRPr lang="en-US" sz="21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/>
              <a:t>A</a:t>
            </a:r>
            <a:r>
              <a:rPr lang="en-US" sz="2100" dirty="0" smtClean="0"/>
              <a:t> new way to evaluate the quality of a microscopy video based on statistical test </a:t>
            </a:r>
            <a:endParaRPr lang="en-US" sz="2100" dirty="0" smtClean="0">
              <a:cs typeface="Helvetica"/>
            </a:endParaRPr>
          </a:p>
          <a:p>
            <a:pPr algn="l"/>
            <a:r>
              <a:rPr lang="en-US" sz="2500" dirty="0" smtClean="0">
                <a:cs typeface="Helvetica"/>
              </a:rPr>
              <a:t>How to generalize: 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>
                <a:cs typeface="Helvetica"/>
              </a:rPr>
              <a:t>C</a:t>
            </a:r>
            <a:r>
              <a:rPr lang="en-US" sz="2100" dirty="0">
                <a:cs typeface="Helvetica"/>
              </a:rPr>
              <a:t>orrelation </a:t>
            </a:r>
            <a:r>
              <a:rPr lang="en-US" sz="2100" dirty="0">
                <a:cs typeface="Helvetica"/>
              </a:rPr>
              <a:t>based segmentation can be applied to imaging devices including microscopes, telescopes, and other cameras where the object is not perfectly in </a:t>
            </a:r>
            <a:r>
              <a:rPr lang="en-US" sz="2100" dirty="0">
                <a:cs typeface="Helvetica"/>
              </a:rPr>
              <a:t>focus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>
                <a:cs typeface="Helvetica"/>
              </a:rPr>
              <a:t>A</a:t>
            </a:r>
            <a:r>
              <a:rPr lang="en-US" sz="2100" dirty="0">
                <a:cs typeface="Helvetica"/>
              </a:rPr>
              <a:t>dding </a:t>
            </a:r>
            <a:r>
              <a:rPr lang="en-US" sz="2100" dirty="0">
                <a:cs typeface="Helvetica"/>
              </a:rPr>
              <a:t>synthesized noise to improve the video quality can be applied to videos other than microscopy. 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98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7"/>
            <a:ext cx="8186166" cy="1013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Multimedia data compression for Bluetooth low energy beacons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47" y="3777746"/>
            <a:ext cx="3548038" cy="2671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8" y="2028669"/>
            <a:ext cx="3632200" cy="15367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/>
          <a:srcRect t="2914" b="2914"/>
          <a:stretch>
            <a:fillRect/>
          </a:stretch>
        </p:blipFill>
        <p:spPr>
          <a:xfrm>
            <a:off x="5220524" y="2028669"/>
            <a:ext cx="2995360" cy="1647332"/>
          </a:xfrm>
          <a:prstGeom prst="rect">
            <a:avLst/>
          </a:prstGeom>
        </p:spPr>
      </p:pic>
      <p:pic>
        <p:nvPicPr>
          <p:cNvPr id="14" name="Content Placeholder 6" descr="gri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>
          <a:xfrm>
            <a:off x="4077708" y="3701982"/>
            <a:ext cx="5280992" cy="2904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9687" y="1463683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Microscopy video compression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45921" y="1585424"/>
            <a:ext cx="37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Multimedia data compression for Bluetooth low energy beacons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649431" y="1307881"/>
            <a:ext cx="4050591" cy="5413595"/>
          </a:xfrm>
          <a:prstGeom prst="roundRect">
            <a:avLst>
              <a:gd name="adj" fmla="val 423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79419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5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29184" y="82296"/>
            <a:ext cx="833561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BLE 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5664" y="6353184"/>
            <a:ext cx="2057400" cy="365125"/>
          </a:xfrm>
        </p:spPr>
        <p:txBody>
          <a:bodyPr/>
          <a:lstStyle/>
          <a:p>
            <a:fld id="{83D37755-D871-3243-875F-265DFA9F13A0}" type="slidenum">
              <a:rPr lang="en-US" smtClean="0"/>
              <a:t>40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1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2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3" y="82296"/>
            <a:ext cx="90268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Why you need image transmission from beacon devices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Google Physical Web, Fat Beacon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Beacon deployment for places with no Internet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230" y="2470834"/>
            <a:ext cx="3375439" cy="189934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844" t="3676" r="34732" b="78933"/>
          <a:stretch/>
        </p:blipFill>
        <p:spPr>
          <a:xfrm>
            <a:off x="1577008" y="1603513"/>
            <a:ext cx="2445027" cy="1086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738" t="80435" r="26035" b="2898"/>
          <a:stretch/>
        </p:blipFill>
        <p:spPr>
          <a:xfrm>
            <a:off x="1722781" y="4346713"/>
            <a:ext cx="3873662" cy="1073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384" t="41251" r="28476" b="41720"/>
          <a:stretch/>
        </p:blipFill>
        <p:spPr>
          <a:xfrm>
            <a:off x="1722781" y="2862469"/>
            <a:ext cx="3235789" cy="10071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3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45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46</a:t>
            </a:fld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Projects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3D motion data, visual feature data (MARBLE)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558"/>
          <a:stretch/>
        </p:blipFill>
        <p:spPr>
          <a:xfrm>
            <a:off x="5781723" y="2912784"/>
            <a:ext cx="2733627" cy="159295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47</a:t>
            </a:fld>
            <a:endParaRPr lang="en-US"/>
          </a:p>
        </p:txBody>
      </p:sp>
      <p:pic>
        <p:nvPicPr>
          <p:cNvPr id="14" name="Picture 13" descr="fig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05" y="5100241"/>
            <a:ext cx="3296547" cy="1256110"/>
          </a:xfrm>
          <a:prstGeom prst="rect">
            <a:avLst/>
          </a:prstGeom>
        </p:spPr>
      </p:pic>
      <p:pic>
        <p:nvPicPr>
          <p:cNvPr id="15" name="Content Placeholder 5" descr="fig1.png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668617" y="5723331"/>
            <a:ext cx="125167" cy="170682"/>
          </a:xfrm>
          <a:prstGeom prst="rect">
            <a:avLst/>
          </a:prstGeom>
        </p:spPr>
      </p:pic>
      <p:pic>
        <p:nvPicPr>
          <p:cNvPr id="16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779491" y="6027388"/>
            <a:ext cx="125167" cy="170682"/>
          </a:xfrm>
          <a:prstGeom prst="rect">
            <a:avLst/>
          </a:prstGeom>
        </p:spPr>
      </p:pic>
      <p:pic>
        <p:nvPicPr>
          <p:cNvPr id="17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684793" y="5973760"/>
            <a:ext cx="125167" cy="170682"/>
          </a:xfrm>
          <a:prstGeom prst="rect">
            <a:avLst/>
          </a:prstGeom>
        </p:spPr>
      </p:pic>
      <p:pic>
        <p:nvPicPr>
          <p:cNvPr id="18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809960" y="5676509"/>
            <a:ext cx="125167" cy="170682"/>
          </a:xfrm>
          <a:prstGeom prst="rect">
            <a:avLst/>
          </a:prstGeom>
        </p:spPr>
      </p:pic>
      <p:pic>
        <p:nvPicPr>
          <p:cNvPr id="19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8479520" y="6055318"/>
            <a:ext cx="246456" cy="18576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277071"/>
              </p:ext>
            </p:extLst>
          </p:nvPr>
        </p:nvGraphicFramePr>
        <p:xfrm>
          <a:off x="1234046" y="2492047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9184" y="82296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33473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Beacons store / broadcast indices of patches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49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5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18" y="2248460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738444" y="2455242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738444" y="3763687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3824"/>
          <a:stretch/>
        </p:blipFill>
        <p:spPr>
          <a:xfrm>
            <a:off x="661781" y="2795092"/>
            <a:ext cx="3937000" cy="103970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50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15288" y="4290318"/>
            <a:ext cx="587308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Image size: </a:t>
            </a:r>
            <a:r>
              <a:rPr lang="en-US" sz="3500" i="1" dirty="0" smtClean="0"/>
              <a:t>L(x) </a:t>
            </a:r>
            <a:r>
              <a:rPr lang="en-US" sz="3500" i="1" smtClean="0"/>
              <a:t>= L(g(K Log(D)))</a:t>
            </a:r>
            <a:endParaRPr lang="en-US" sz="35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3162488" y="5366059"/>
            <a:ext cx="149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Number of patches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773063" y="4937055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994711" y="4949424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15366" y="5350112"/>
            <a:ext cx="130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Dictionary size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927992" y="4930689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147376" y="4943058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result</a:t>
            </a:r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51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11" y="1563307"/>
            <a:ext cx="4289314" cy="4466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Overall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52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715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44243" y="1857173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5176" y="4342448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65175" y="4782084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31177" y="2243784"/>
            <a:ext cx="44014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Varying parameters (beacon number, image type, k-means settings</a:t>
            </a:r>
            <a:r>
              <a:rPr lang="is-IS" sz="2000" dirty="0">
                <a:cs typeface="Helvetica"/>
              </a:rPr>
              <a:t>..)</a:t>
            </a:r>
            <a:endParaRPr lang="en-US" sz="2000" dirty="0">
              <a:cs typeface="Helvetic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Plot image quality vs. device lifetime.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77" y="4613356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91" y="5014645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18" y="5014645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53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7590978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2" y="5244719"/>
            <a:ext cx="2852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12 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56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1722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Navigation test</a:t>
            </a:r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57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sz="3000" dirty="0" smtClean="0"/>
              <a:t>Foreground</a:t>
            </a:r>
            <a:r>
              <a:rPr lang="en-US" sz="3000" dirty="0" smtClean="0"/>
              <a:t>, adaptive encoding:  </a:t>
            </a:r>
          </a:p>
          <a:p>
            <a:pPr lvl="2"/>
            <a:r>
              <a:rPr lang="en-US" sz="2500" dirty="0" smtClean="0"/>
              <a:t>DCT </a:t>
            </a:r>
            <a:endParaRPr lang="en-US" sz="2500" dirty="0" smtClean="0"/>
          </a:p>
          <a:p>
            <a:pPr lvl="2"/>
            <a:endParaRPr lang="en-US" sz="2500" dirty="0" smtClean="0"/>
          </a:p>
          <a:p>
            <a:pPr lvl="2"/>
            <a:r>
              <a:rPr lang="en-US" sz="2500" dirty="0" smtClean="0"/>
              <a:t>Wavelet</a:t>
            </a:r>
          </a:p>
          <a:p>
            <a:pPr lvl="2"/>
            <a:endParaRPr lang="en-US" sz="2500" dirty="0" smtClean="0"/>
          </a:p>
          <a:p>
            <a:pPr lvl="2"/>
            <a:r>
              <a:rPr lang="en-US" sz="2500" dirty="0" smtClean="0"/>
              <a:t>Triangle </a:t>
            </a:r>
            <a:r>
              <a:rPr lang="en-US" sz="2500" dirty="0" smtClean="0"/>
              <a:t>mesh</a:t>
            </a:r>
          </a:p>
          <a:p>
            <a:pPr lvl="2"/>
            <a:endParaRPr lang="en-US" sz="2500" dirty="0"/>
          </a:p>
          <a:p>
            <a:pPr lvl="2"/>
            <a:endParaRPr lang="en-US" sz="2500" dirty="0" smtClean="0"/>
          </a:p>
          <a:p>
            <a:pPr lvl="2"/>
            <a:endParaRPr lang="en-US" dirty="0" smtClean="0"/>
          </a:p>
          <a:p>
            <a:pPr lvl="1"/>
            <a:r>
              <a:rPr lang="en-US" sz="3000" dirty="0" smtClean="0"/>
              <a:t>Background</a:t>
            </a:r>
            <a:r>
              <a:rPr lang="en-US" dirty="0" smtClean="0"/>
              <a:t>:</a:t>
            </a:r>
          </a:p>
          <a:p>
            <a:pPr lvl="2"/>
            <a:r>
              <a:rPr lang="en-US" sz="2500" dirty="0" smtClean="0"/>
              <a:t>Down sample -&gt; DCT</a:t>
            </a:r>
            <a:endParaRPr lang="en-US" sz="2500" dirty="0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59" y="2263317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59" y="2909496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59" y="3592250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58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Data size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51106" y="6541309"/>
            <a:ext cx="2057400" cy="365125"/>
          </a:xfrm>
        </p:spPr>
        <p:txBody>
          <a:bodyPr/>
          <a:lstStyle/>
          <a:p>
            <a:fld id="{83D37755-D871-3243-875F-265DFA9F13A0}" type="slidenum">
              <a:rPr lang="en-US" smtClean="0"/>
              <a:t>59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6583" y="1179446"/>
            <a:ext cx="716035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/>
              <a:t>I</a:t>
            </a:r>
            <a:r>
              <a:rPr lang="en-US" sz="3900" dirty="0" smtClean="0"/>
              <a:t>mage Size: </a:t>
            </a:r>
            <a:r>
              <a:rPr lang="en-US" sz="3900" i="1" dirty="0" err="1" smtClean="0"/>
              <a:t>L</a:t>
            </a:r>
            <a:r>
              <a:rPr lang="en-US" sz="3900" i="1" baseline="-25000" dirty="0" err="1" smtClean="0"/>
              <a:t>dct</a:t>
            </a:r>
            <a:r>
              <a:rPr lang="en-US" sz="3900" i="1" dirty="0" smtClean="0"/>
              <a:t>(x) = L(g(</a:t>
            </a:r>
            <a:r>
              <a:rPr lang="en-US" sz="3900" i="1" dirty="0" err="1" smtClean="0"/>
              <a:t>d</a:t>
            </a:r>
            <a:r>
              <a:rPr lang="en-US" sz="3900" i="1" baseline="-25000" dirty="0" err="1" smtClean="0"/>
              <a:t>dct</a:t>
            </a:r>
            <a:r>
              <a:rPr lang="en-US" sz="3900" i="1" dirty="0" smtClean="0"/>
              <a:t>(x))) + c</a:t>
            </a:r>
            <a:endParaRPr lang="en-US" sz="39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868809" y="2155640"/>
            <a:ext cx="3307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foreground</a:t>
            </a:r>
            <a:r>
              <a:rPr lang="en-US" dirty="0"/>
              <a:t> </a:t>
            </a:r>
            <a:r>
              <a:rPr lang="en-US" dirty="0" smtClean="0"/>
              <a:t>i</a:t>
            </a:r>
            <a:r>
              <a:rPr lang="en-US" dirty="0" smtClean="0"/>
              <a:t>n DCT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42319" y="1845920"/>
            <a:ext cx="215389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324025" y="1877809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75844" y="2138580"/>
            <a:ext cx="317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background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16197" y="1839493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227817" y="1839371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7847" y="2809359"/>
            <a:ext cx="848302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 smtClean="0"/>
              <a:t>                     </a:t>
            </a:r>
            <a:r>
              <a:rPr lang="en-US" sz="3900" i="1" dirty="0" err="1" smtClean="0"/>
              <a:t>L</a:t>
            </a:r>
            <a:r>
              <a:rPr lang="en-US" sz="3900" i="1" baseline="-25000" dirty="0" err="1" smtClean="0"/>
              <a:t>wavelet</a:t>
            </a:r>
            <a:r>
              <a:rPr lang="en-US" sz="3900" i="1" dirty="0" smtClean="0"/>
              <a:t>(x) = L(H(</a:t>
            </a:r>
            <a:r>
              <a:rPr lang="en-US" sz="3900" i="1" dirty="0" err="1" smtClean="0"/>
              <a:t>d</a:t>
            </a:r>
            <a:r>
              <a:rPr lang="en-US" sz="3900" i="1" baseline="-25000" dirty="0" err="1" smtClean="0"/>
              <a:t>wavelet</a:t>
            </a:r>
            <a:r>
              <a:rPr lang="en-US" sz="3900" i="1" dirty="0" smtClean="0"/>
              <a:t>(x))) + c</a:t>
            </a:r>
            <a:endParaRPr lang="en-US" sz="39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3659101" y="3785553"/>
            <a:ext cx="3307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foreground</a:t>
            </a:r>
            <a:r>
              <a:rPr lang="en-US" dirty="0"/>
              <a:t> </a:t>
            </a:r>
            <a:r>
              <a:rPr lang="en-US" dirty="0" smtClean="0"/>
              <a:t>i</a:t>
            </a:r>
            <a:r>
              <a:rPr lang="en-US" dirty="0" smtClean="0"/>
              <a:t>n wavelet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4770783" y="3490044"/>
            <a:ext cx="286246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066485" y="3483833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79502" y="3809424"/>
            <a:ext cx="317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background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8133541" y="3470890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361722" y="3472460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-2085220" y="4289254"/>
            <a:ext cx="1114279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 smtClean="0"/>
              <a:t>                     </a:t>
            </a:r>
            <a:r>
              <a:rPr lang="en-US" sz="3900" i="1" dirty="0" err="1" smtClean="0"/>
              <a:t>L</a:t>
            </a:r>
            <a:r>
              <a:rPr lang="en-US" sz="3900" i="1" baseline="-25000" dirty="0" err="1" smtClean="0"/>
              <a:t>mesh</a:t>
            </a:r>
            <a:r>
              <a:rPr lang="en-US" sz="3900" i="1" dirty="0" smtClean="0"/>
              <a:t>(x) = L(g(v(x), n(x), </a:t>
            </a:r>
            <a:r>
              <a:rPr lang="en-US" sz="3900" i="1" dirty="0" err="1" smtClean="0"/>
              <a:t>i</a:t>
            </a:r>
            <a:r>
              <a:rPr lang="en-US" sz="3900" i="1" dirty="0" smtClean="0"/>
              <a:t>(x))) + L(g(t(x))) + c</a:t>
            </a:r>
            <a:endParaRPr lang="en-US" sz="3900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2754391" y="5360981"/>
            <a:ext cx="3224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vertices, texture index, connections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332932" y="4979272"/>
            <a:ext cx="3618174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142019" y="4996927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849773" y="5347874"/>
            <a:ext cx="1829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background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8485303" y="4979272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8702746" y="4967259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96685" y="5366169"/>
            <a:ext cx="1696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the texture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6779502" y="4987974"/>
            <a:ext cx="1224867" cy="67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370785" y="4988645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68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07859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500" dirty="0" smtClean="0"/>
          </a:p>
          <a:p>
            <a:pPr marL="0" indent="0">
              <a:buNone/>
            </a:pPr>
            <a:r>
              <a:rPr lang="en-US" sz="3500" dirty="0" smtClean="0"/>
              <a:t>Develop a new approach </a:t>
            </a:r>
            <a:r>
              <a:rPr lang="en-US" sz="3500" dirty="0" smtClean="0"/>
              <a:t>to </a:t>
            </a:r>
            <a:r>
              <a:rPr lang="en-US" sz="3500" dirty="0" smtClean="0"/>
              <a:t>achieve smaller compression than conventional compression techniques even with lowest quality setting</a:t>
            </a:r>
            <a:endParaRPr lang="en-US" sz="3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60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61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62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64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65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Varying image type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Varying number of </a:t>
            </a:r>
          </a:p>
          <a:p>
            <a:pPr marL="0" indent="0">
              <a:buNone/>
            </a:pPr>
            <a:r>
              <a:rPr lang="en-US" sz="2000" dirty="0"/>
              <a:t>beacons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66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67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22" y="2928496"/>
            <a:ext cx="5630924" cy="2145596"/>
          </a:xfrm>
          <a:prstGeom prst="rect">
            <a:avLst/>
          </a:prstGeom>
        </p:spPr>
      </p:pic>
      <p:pic>
        <p:nvPicPr>
          <p:cNvPr id="7" name="Content Placeholder 5" descr="fig1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583634" y="4174435"/>
            <a:ext cx="213802" cy="291547"/>
          </a:xfrm>
          <a:prstGeom prst="rect">
            <a:avLst/>
          </a:prstGeom>
        </p:spPr>
      </p:pic>
      <p:pic>
        <p:nvPicPr>
          <p:cNvPr id="8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893292" y="4584508"/>
            <a:ext cx="213802" cy="291547"/>
          </a:xfrm>
          <a:prstGeom prst="rect">
            <a:avLst/>
          </a:prstGeom>
        </p:spPr>
      </p:pic>
      <p:pic>
        <p:nvPicPr>
          <p:cNvPr id="9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314811" y="4597388"/>
            <a:ext cx="213802" cy="291547"/>
          </a:xfrm>
          <a:prstGeom prst="rect">
            <a:avLst/>
          </a:prstGeom>
        </p:spPr>
      </p:pic>
      <p:pic>
        <p:nvPicPr>
          <p:cNvPr id="10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737113" y="4001294"/>
            <a:ext cx="213802" cy="291547"/>
          </a:xfrm>
          <a:prstGeom prst="rect">
            <a:avLst/>
          </a:prstGeom>
        </p:spPr>
      </p:pic>
      <p:pic>
        <p:nvPicPr>
          <p:cNvPr id="12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6361043" y="4730282"/>
            <a:ext cx="420978" cy="31730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29184" y="82296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9184" y="1408060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Data to store in the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motion avatar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Localization</a:t>
            </a:r>
          </a:p>
          <a:p>
            <a:pPr lvl="1"/>
            <a:r>
              <a:rPr lang="en-US" dirty="0" smtClean="0"/>
              <a:t>IMU camera rotation/acceleration data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Camera visual feature data</a:t>
            </a:r>
          </a:p>
          <a:p>
            <a:pPr lvl="1"/>
            <a:r>
              <a:rPr lang="en-US" dirty="0" smtClean="0"/>
              <a:t>BLE signal strength</a:t>
            </a:r>
          </a:p>
          <a:p>
            <a:pPr lvl="1"/>
            <a:r>
              <a:rPr lang="en-US" dirty="0" smtClean="0"/>
              <a:t>Sensor fusion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 descr="phot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39" y="2391676"/>
            <a:ext cx="5707732" cy="1535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4719286"/>
            <a:ext cx="3820767" cy="163827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3" y="1501776"/>
            <a:ext cx="6042991" cy="453224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4695" y="2874137"/>
            <a:ext cx="304800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/>
              <a:t>Traditional:</a:t>
            </a:r>
          </a:p>
          <a:p>
            <a:r>
              <a:rPr lang="en-US" sz="3800" i="1" dirty="0"/>
              <a:t>L</a:t>
            </a:r>
            <a:r>
              <a:rPr lang="en-US" sz="3800" i="1" dirty="0" smtClean="0"/>
              <a:t>(x</a:t>
            </a:r>
            <a:r>
              <a:rPr lang="en-US" sz="3800" i="1" dirty="0" smtClean="0"/>
              <a:t>) = H </a:t>
            </a:r>
            <a:r>
              <a:rPr lang="mr-IN" sz="3800" i="1" dirty="0" smtClean="0"/>
              <a:t>–</a:t>
            </a:r>
            <a:r>
              <a:rPr lang="en-US" sz="3800" i="1" dirty="0" smtClean="0"/>
              <a:t> f(x)</a:t>
            </a:r>
          </a:p>
          <a:p>
            <a:endParaRPr lang="en-US" sz="3800" i="1" dirty="0"/>
          </a:p>
          <a:p>
            <a:r>
              <a:rPr lang="en-US" sz="3800" dirty="0" smtClean="0"/>
              <a:t>New:</a:t>
            </a:r>
          </a:p>
          <a:p>
            <a:r>
              <a:rPr lang="en-US" sz="3800" i="1" dirty="0"/>
              <a:t>L</a:t>
            </a:r>
            <a:r>
              <a:rPr lang="en-US" sz="3800" i="1" dirty="0" smtClean="0"/>
              <a:t>(x</a:t>
            </a:r>
            <a:r>
              <a:rPr lang="en-US" sz="3800" i="1" dirty="0" smtClean="0"/>
              <a:t>) = f’(x)</a:t>
            </a:r>
            <a:endParaRPr lang="en-US" sz="38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894730" y="4543350"/>
            <a:ext cx="224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to reduce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860510" y="4176307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082158" y="4188676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40523" y="6245531"/>
            <a:ext cx="2049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to keep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7106303" y="5878488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27951" y="5890857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MARBLE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6756"/>
            <a:ext cx="78867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Reducing the number of features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39" y="1945413"/>
            <a:ext cx="4943613" cy="4912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7" y="3272425"/>
            <a:ext cx="3238500" cy="927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Dat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 size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3064838" y="2830823"/>
            <a:ext cx="104060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/>
              <a:t>                     </a:t>
            </a:r>
            <a:r>
              <a:rPr lang="en-US" sz="4500" i="1" dirty="0"/>
              <a:t> </a:t>
            </a:r>
            <a:r>
              <a:rPr lang="en-US" sz="4500" i="1" dirty="0" smtClean="0"/>
              <a:t>               L(x) = L(t*k*n) + L(f) + c</a:t>
            </a:r>
            <a:endParaRPr lang="en-US" sz="45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3089680" y="3937170"/>
            <a:ext cx="2103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Required bit length for encoding 3D motion data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339548" y="3542579"/>
            <a:ext cx="156404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41596" y="3538730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20024" y="3956430"/>
            <a:ext cx="17261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Required bit length for encoding camera metadata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765667" y="3541340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983110" y="3529327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21504" y="3928049"/>
            <a:ext cx="15121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Required bit length for encoding visual features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522422" y="3538730"/>
            <a:ext cx="756128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935908" y="3538730"/>
            <a:ext cx="1066" cy="383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95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762129"/>
            <a:ext cx="6362700" cy="23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80" y="4097340"/>
            <a:ext cx="6286500" cy="22352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8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new systems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</a:t>
            </a:r>
            <a:r>
              <a:rPr lang="en-US" dirty="0" smtClean="0"/>
              <a:t>hardware (multi-view capture </a:t>
            </a:r>
            <a:r>
              <a:rPr lang="en-US" dirty="0"/>
              <a:t>for segmentation, IMU-guided </a:t>
            </a:r>
            <a:r>
              <a:rPr lang="en-US" dirty="0" smtClean="0"/>
              <a:t>capture, localization with received signal strength indicator)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7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algn="l"/>
            <a:r>
              <a:rPr lang="en-US" sz="3000" dirty="0" smtClean="0">
                <a:cs typeface="Helvetica"/>
              </a:rPr>
              <a:t>Novelty: </a:t>
            </a:r>
            <a:r>
              <a:rPr lang="en-US" sz="3000" dirty="0">
                <a:cs typeface="Helvetica"/>
              </a:rPr>
              <a:t>e</a:t>
            </a:r>
            <a:r>
              <a:rPr lang="en-US" sz="3000" dirty="0" smtClean="0">
                <a:cs typeface="Helvetica"/>
              </a:rPr>
              <a:t>nable </a:t>
            </a:r>
            <a:r>
              <a:rPr lang="en-US" sz="3000" dirty="0" smtClean="0">
                <a:cs typeface="Helvetica"/>
              </a:rPr>
              <a:t>multimedia data storage/broadcasting on systems with extreme memory/bandwidth limit.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First </a:t>
            </a:r>
            <a:r>
              <a:rPr lang="en-US" sz="2500" dirty="0" smtClean="0">
                <a:cs typeface="Helvetica"/>
              </a:rPr>
              <a:t>BLE image broadcasting </a:t>
            </a:r>
            <a:r>
              <a:rPr lang="en-US" sz="2500" dirty="0" smtClean="0">
                <a:cs typeface="Helvetica"/>
              </a:rPr>
              <a:t>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IMU-guided multi-view capture algorithm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First </a:t>
            </a:r>
            <a:r>
              <a:rPr lang="en-US" sz="2500" dirty="0" smtClean="0">
                <a:cs typeface="Helvetica"/>
              </a:rPr>
              <a:t>BLE 3D motion </a:t>
            </a:r>
            <a:r>
              <a:rPr lang="en-US" sz="2500" dirty="0" smtClean="0">
                <a:cs typeface="Helvetica"/>
              </a:rPr>
              <a:t>data recording and broadcasting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Visual feature selection algorithm based on region of interest and entropy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First indoor localization system using sensor fusion that uses BLE signal</a:t>
            </a:r>
            <a:endParaRPr lang="en-US" sz="2500" dirty="0">
              <a:cs typeface="Helvetica"/>
            </a:endParaRPr>
          </a:p>
          <a:p>
            <a:pPr algn="l"/>
            <a:r>
              <a:rPr lang="en-US" sz="2500" dirty="0">
                <a:cs typeface="Helvetica"/>
              </a:rPr>
              <a:t>	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sz="21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71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algn="l"/>
            <a:r>
              <a:rPr lang="en-US" sz="3000" dirty="0" smtClean="0">
                <a:cs typeface="Helvetica"/>
              </a:rPr>
              <a:t>How to generalize:</a:t>
            </a:r>
            <a:endParaRPr lang="en-US" sz="30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IMU-guided multi-view capture algorithm can be applied in other multi-view capture systems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First </a:t>
            </a:r>
            <a:r>
              <a:rPr lang="en-US" sz="2500" dirty="0" smtClean="0">
                <a:cs typeface="Helvetica"/>
              </a:rPr>
              <a:t>BLE 3D motion </a:t>
            </a:r>
            <a:r>
              <a:rPr lang="en-US" sz="2500" dirty="0" smtClean="0">
                <a:cs typeface="Helvetica"/>
              </a:rPr>
              <a:t>data recording and broadcasting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Visual feature selection algorithm can increase the efficiency in any systems that uses visual features</a:t>
            </a:r>
            <a:endParaRPr lang="en-US" sz="2500" dirty="0" smtClean="0">
              <a:cs typeface="Helvetica"/>
            </a:endParaRPr>
          </a:p>
          <a:p>
            <a:pPr algn="l"/>
            <a:r>
              <a:rPr lang="en-US" sz="2500" dirty="0">
                <a:cs typeface="Helvetica"/>
              </a:rPr>
              <a:t>	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sz="21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67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</a:t>
            </a:r>
            <a:r>
              <a:rPr lang="en-US" dirty="0" smtClean="0">
                <a:latin typeface="Calibri (Body)"/>
                <a:cs typeface="Calibri (Body)"/>
              </a:rPr>
              <a:t>explained framework for extreme data </a:t>
            </a:r>
            <a:r>
              <a:rPr lang="en-US" dirty="0">
                <a:latin typeface="Calibri (Body)"/>
                <a:cs typeface="Calibri (Body)"/>
              </a:rPr>
              <a:t>compression </a:t>
            </a:r>
            <a:endParaRPr lang="en-US" dirty="0" smtClean="0">
              <a:latin typeface="Calibri (Body)"/>
              <a:cs typeface="Calibri (Body)"/>
            </a:endParaRPr>
          </a:p>
          <a:p>
            <a:r>
              <a:rPr lang="en-US" dirty="0" smtClean="0">
                <a:latin typeface="Calibri (Body)"/>
                <a:cs typeface="Calibri (Body)"/>
              </a:rPr>
              <a:t>The </a:t>
            </a:r>
            <a:r>
              <a:rPr lang="en-US" dirty="0">
                <a:latin typeface="Calibri (Body)"/>
                <a:cs typeface="Calibri (Body)"/>
              </a:rPr>
              <a:t>compression techniques uses the same approach: prioritizing content of </a:t>
            </a:r>
            <a:r>
              <a:rPr lang="en-US" dirty="0" smtClean="0">
                <a:latin typeface="Calibri (Body)"/>
                <a:cs typeface="Calibri (Body)"/>
              </a:rPr>
              <a:t>interest</a:t>
            </a:r>
          </a:p>
          <a:p>
            <a:r>
              <a:rPr lang="en-US" dirty="0" smtClean="0">
                <a:latin typeface="Calibri (Body)"/>
                <a:cs typeface="Calibri (Body)"/>
              </a:rPr>
              <a:t>Illustrate the idea with two examples: microscopy video compression and image/3D virtual object compression for BLE</a:t>
            </a:r>
            <a:endParaRPr lang="en-US" dirty="0">
              <a:latin typeface="Calibri (Body)"/>
              <a:cs typeface="Calibri (Body)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9678" y="1179446"/>
            <a:ext cx="790242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Published:</a:t>
            </a:r>
            <a:endParaRPr lang="en-US" sz="1500" dirty="0"/>
          </a:p>
          <a:p>
            <a:pPr marL="3429"/>
            <a:r>
              <a:rPr lang="en-US" altLang="zh-CN" sz="1500" dirty="0"/>
              <a:t>1. </a:t>
            </a:r>
            <a:r>
              <a:rPr lang="en-US" sz="1500" dirty="0"/>
              <a:t>Shao, C., </a:t>
            </a:r>
            <a:r>
              <a:rPr lang="en-US" sz="1500" dirty="0" err="1"/>
              <a:t>Zhong</a:t>
            </a:r>
            <a:r>
              <a:rPr lang="en-US" sz="1500" dirty="0"/>
              <a:t>, A., </a:t>
            </a:r>
            <a:r>
              <a:rPr lang="en-US" sz="1500" dirty="0" err="1"/>
              <a:t>Cribb</a:t>
            </a:r>
            <a:r>
              <a:rPr lang="en-US" sz="150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500" dirty="0"/>
          </a:p>
          <a:p>
            <a:pPr marL="3429"/>
            <a:r>
              <a:rPr lang="en-US" sz="1500" dirty="0"/>
              <a:t>2. Shao, C., </a:t>
            </a:r>
            <a:r>
              <a:rPr lang="en-US" sz="1500" dirty="0" err="1"/>
              <a:t>Nirjon</a:t>
            </a:r>
            <a:r>
              <a:rPr lang="en-US" sz="1500" dirty="0"/>
              <a:t>, S., &amp; </a:t>
            </a:r>
            <a:r>
              <a:rPr lang="en-US" sz="1500" dirty="0" err="1"/>
              <a:t>Frahm</a:t>
            </a:r>
            <a:r>
              <a:rPr lang="en-US" sz="150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500" dirty="0"/>
          </a:p>
          <a:p>
            <a:pPr marL="3429"/>
            <a:r>
              <a:rPr lang="en-US" sz="1500" dirty="0"/>
              <a:t>3. Shao, C., &amp; </a:t>
            </a:r>
            <a:r>
              <a:rPr lang="en-US" sz="1500" dirty="0" err="1"/>
              <a:t>Nirjon</a:t>
            </a:r>
            <a:r>
              <a:rPr lang="en-US" sz="1500" dirty="0"/>
              <a:t>, S. (2017) </a:t>
            </a:r>
            <a:r>
              <a:rPr lang="en-US" sz="1500" dirty="0" err="1"/>
              <a:t>ImageBeacon</a:t>
            </a:r>
            <a:r>
              <a:rPr lang="en-US" sz="150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500" dirty="0" err="1"/>
              <a:t>IoTDI</a:t>
            </a:r>
            <a:r>
              <a:rPr lang="en-US" sz="1500" dirty="0"/>
              <a:t> 2017), 12 </a:t>
            </a:r>
            <a:r>
              <a:rPr lang="en-US" sz="1500" dirty="0" err="1"/>
              <a:t>pg</a:t>
            </a:r>
            <a:r>
              <a:rPr lang="en-US" sz="1500" dirty="0"/>
              <a:t>, </a:t>
            </a:r>
          </a:p>
          <a:p>
            <a:endParaRPr lang="en-US" sz="1500" dirty="0"/>
          </a:p>
          <a:p>
            <a:r>
              <a:rPr lang="en-US" sz="1500" b="1" dirty="0"/>
              <a:t>Under Submission/In Preparation:</a:t>
            </a:r>
          </a:p>
          <a:p>
            <a:r>
              <a:rPr lang="en-US" sz="1500" dirty="0"/>
              <a:t>4. Shao, C., </a:t>
            </a:r>
            <a:r>
              <a:rPr lang="en-US" sz="1500" dirty="0" err="1"/>
              <a:t>Cribb</a:t>
            </a:r>
            <a:r>
              <a:rPr lang="en-US" sz="150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500" dirty="0"/>
          </a:p>
          <a:p>
            <a:r>
              <a:rPr lang="en-US" sz="1500" dirty="0"/>
              <a:t>5. Shao, C., Islam, B., &amp; </a:t>
            </a:r>
            <a:r>
              <a:rPr lang="en-US" sz="1500" dirty="0" err="1"/>
              <a:t>Nirjon</a:t>
            </a:r>
            <a:r>
              <a:rPr lang="en-US" sz="1500" dirty="0"/>
              <a:t>, S. MARBLE: Mobile Augmented Reality Using BLE Beacons</a:t>
            </a:r>
          </a:p>
          <a:p>
            <a:endParaRPr lang="en-US" sz="1500" dirty="0"/>
          </a:p>
          <a:p>
            <a:r>
              <a:rPr lang="en-US" sz="1500" b="1" dirty="0"/>
              <a:t>Other work as coauthor: </a:t>
            </a:r>
          </a:p>
          <a:p>
            <a:r>
              <a:rPr lang="en-US" sz="1500" dirty="0"/>
              <a:t>6</a:t>
            </a:r>
            <a:r>
              <a:rPr lang="en-US" sz="1500" dirty="0" smtClean="0"/>
              <a:t>. </a:t>
            </a:r>
            <a:r>
              <a:rPr lang="en-US" sz="1500" dirty="0" err="1"/>
              <a:t>Cribb</a:t>
            </a:r>
            <a:r>
              <a:rPr lang="en-US" sz="1500" dirty="0"/>
              <a:t>, J.A., Osborne, L.D., </a:t>
            </a:r>
            <a:r>
              <a:rPr lang="en-US" sz="1500" dirty="0" err="1"/>
              <a:t>Beicker</a:t>
            </a:r>
            <a:r>
              <a:rPr lang="en-US" sz="1500" dirty="0"/>
              <a:t>, K., </a:t>
            </a:r>
            <a:r>
              <a:rPr lang="en-US" sz="1500" dirty="0" err="1"/>
              <a:t>Psioda</a:t>
            </a:r>
            <a:r>
              <a:rPr lang="en-US" sz="1500" dirty="0"/>
              <a:t>, M., Chen, J., O’Brien, E.T., Taylor II, R.M., </a:t>
            </a:r>
            <a:r>
              <a:rPr lang="en-US" sz="1500" dirty="0" err="1"/>
              <a:t>Vicci</a:t>
            </a:r>
            <a:r>
              <a:rPr lang="en-US" sz="1500" dirty="0"/>
              <a:t>, L., Hsiao, J.P.L., Shao, C. and </a:t>
            </a:r>
            <a:r>
              <a:rPr lang="en-US" sz="1500" dirty="0" err="1"/>
              <a:t>Falvo</a:t>
            </a:r>
            <a:r>
              <a:rPr lang="en-US" sz="1500" dirty="0"/>
              <a:t>, M., 2016. An automated high-throughput array microscope for cancer cell mechanics. Scientific reports, 6.</a:t>
            </a:r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29184" y="82296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77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Helvetica" charset="0"/>
                <a:cs typeface="Helvetica" charset="0"/>
              </a:rPr>
              <a:t>Two kinds of comparisons:</a:t>
            </a:r>
          </a:p>
          <a:p>
            <a:pPr lvl="1"/>
            <a:r>
              <a:rPr lang="en-US" dirty="0" smtClean="0">
                <a:ea typeface="Helvetica" charset="0"/>
                <a:cs typeface="Helvetica" charset="0"/>
              </a:rPr>
              <a:t>Keep it scientifically lossless</a:t>
            </a:r>
          </a:p>
          <a:p>
            <a:pPr lvl="2"/>
            <a:r>
              <a:rPr lang="en-US" dirty="0">
                <a:ea typeface="Helvetica" charset="0"/>
                <a:cs typeface="Helvetica" charset="0"/>
              </a:rPr>
              <a:t>Compare based on compression ratio</a:t>
            </a:r>
          </a:p>
          <a:p>
            <a:pPr lvl="1"/>
            <a:endParaRPr lang="en-US" dirty="0" smtClean="0"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ea typeface="Helvetica" charset="0"/>
                <a:cs typeface="Helvetica" charset="0"/>
              </a:rPr>
              <a:t>Having the same compression ratio</a:t>
            </a:r>
            <a:endParaRPr lang="en-US" dirty="0">
              <a:ea typeface="Helvetica" charset="0"/>
              <a:cs typeface="Helvetica" charset="0"/>
            </a:endParaRPr>
          </a:p>
          <a:p>
            <a:pPr lvl="2"/>
            <a:r>
              <a:rPr lang="en-US" dirty="0" smtClean="0">
                <a:ea typeface="Helvetica" charset="0"/>
                <a:cs typeface="Helvetica" charset="0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38862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15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0052" y="1700911"/>
            <a:ext cx="7486651" cy="3400399"/>
          </a:xfrm>
        </p:spPr>
        <p:txBody>
          <a:bodyPr>
            <a:noAutofit/>
          </a:bodyPr>
          <a:lstStyle/>
          <a:p>
            <a:pPr algn="l"/>
            <a:r>
              <a:rPr lang="en-US" sz="2500" dirty="0"/>
              <a:t>Three new types of </a:t>
            </a:r>
            <a:r>
              <a:rPr lang="en-US" sz="2500" dirty="0">
                <a:solidFill>
                  <a:srgbClr val="FF0000"/>
                </a:solidFill>
              </a:rPr>
              <a:t>mismatch</a:t>
            </a:r>
            <a:r>
              <a:rPr lang="en-US" sz="2500" dirty="0"/>
              <a:t> between video/image generator and consumer start to appear in modern multimedia systems that make current compression strategy inefficient. They are </a:t>
            </a:r>
            <a:r>
              <a:rPr lang="en-US" sz="2500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sz="2500" dirty="0"/>
              <a:t>. </a:t>
            </a:r>
            <a:r>
              <a:rPr lang="en-US" sz="2500" dirty="0">
                <a:solidFill>
                  <a:srgbClr val="FF0000"/>
                </a:solidFill>
              </a:rPr>
              <a:t>Prioritizing the content of interest </a:t>
            </a:r>
            <a:r>
              <a:rPr lang="en-US" sz="2500" dirty="0"/>
              <a:t>in these systems leads to new compression algorithms that give better compression ratio than standard methods with the same quality compressed data for the application.</a:t>
            </a:r>
            <a:endParaRPr lang="en-US" sz="2500" dirty="0"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Thesis statement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XXX: will insert a video of the image beacon system.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9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301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6583" y="2375257"/>
            <a:ext cx="8671643" cy="1920111"/>
            <a:chOff x="535742" y="3108450"/>
            <a:chExt cx="10680604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535742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034533" y="3108450"/>
              <a:ext cx="3369984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/>
                <a:t>Storage</a:t>
              </a:r>
              <a:endParaRPr lang="en-US" sz="3000" dirty="0"/>
            </a:p>
            <a:p>
              <a:pPr algn="ctr"/>
              <a:r>
                <a:rPr lang="en-US" sz="3000" dirty="0" smtClean="0"/>
                <a:t>&amp;</a:t>
              </a:r>
            </a:p>
            <a:p>
              <a:pPr algn="ctr"/>
              <a:r>
                <a:rPr lang="en-US" sz="3000" dirty="0" smtClean="0"/>
                <a:t>Transmission</a:t>
              </a:r>
              <a:endParaRPr lang="en-US" sz="30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 flipV="1">
            <a:off x="2469511" y="3327974"/>
            <a:ext cx="697760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903380" y="3335312"/>
            <a:ext cx="66507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81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880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47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573711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646693"/>
            <a:ext cx="2289328" cy="2289328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318147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547207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295574" y="4013511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06" y="4331399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14526" y="3973756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83</a:t>
            </a:fld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2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47" y="3777746"/>
            <a:ext cx="3548038" cy="2671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8" y="2028669"/>
            <a:ext cx="3632200" cy="15367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/>
          <a:srcRect t="2914" b="2914"/>
          <a:stretch>
            <a:fillRect/>
          </a:stretch>
        </p:blipFill>
        <p:spPr>
          <a:xfrm>
            <a:off x="5220524" y="2028669"/>
            <a:ext cx="2995360" cy="1647332"/>
          </a:xfrm>
          <a:prstGeom prst="rect">
            <a:avLst/>
          </a:prstGeom>
        </p:spPr>
      </p:pic>
      <p:pic>
        <p:nvPicPr>
          <p:cNvPr id="14" name="Content Placeholder 6" descr="gri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>
          <a:xfrm>
            <a:off x="4077708" y="3701982"/>
            <a:ext cx="5280992" cy="2904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9687" y="1463683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Microscopy video compression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45921" y="1585424"/>
            <a:ext cx="37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Multimedia data compression for Bluetooth low energy beacons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1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16346</TotalTime>
  <Words>4238</Words>
  <Application>Microsoft Macintosh PowerPoint</Application>
  <PresentationFormat>On-screen Show (4:3)</PresentationFormat>
  <Paragraphs>796</Paragraphs>
  <Slides>83</Slides>
  <Notes>68</Notes>
  <HiddenSlides>5</HiddenSlides>
  <MMClips>11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99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Equation</vt:lpstr>
      <vt:lpstr>Microsoft Word Document</vt:lpstr>
      <vt:lpstr>Generic Framework for Prioritizing Content of Interest in Multimedia Data Compression</vt:lpstr>
      <vt:lpstr>Extreme compression: image</vt:lpstr>
      <vt:lpstr>Extreme compression: video</vt:lpstr>
      <vt:lpstr>Motivating example</vt:lpstr>
      <vt:lpstr>Motivating example</vt:lpstr>
      <vt:lpstr>Problem of interest</vt:lpstr>
      <vt:lpstr>Approach</vt:lpstr>
      <vt:lpstr>PowerPoint Presentation</vt:lpstr>
      <vt:lpstr>PowerPoint Presentation</vt:lpstr>
      <vt:lpstr>PowerPoint Presentation</vt:lpstr>
      <vt:lpstr>PowerPoint Presentation</vt:lpstr>
      <vt:lpstr>Video Compression</vt:lpstr>
      <vt:lpstr>PowerPoint Presentation</vt:lpstr>
      <vt:lpstr>Approach</vt:lpstr>
      <vt:lpstr>Approach</vt:lpstr>
      <vt:lpstr>Key Observation </vt:lpstr>
      <vt:lpstr>PowerPoint Presentation</vt:lpstr>
      <vt:lpstr>PowerPoint Presentation</vt:lpstr>
      <vt:lpstr>Refine the result: Key Observation </vt:lpstr>
      <vt:lpstr>PowerPoint Presentation</vt:lpstr>
      <vt:lpstr>Refine the result Mathematical Morphology</vt:lpstr>
      <vt:lpstr>Big picture</vt:lpstr>
      <vt:lpstr>PowerPoint Presentation</vt:lpstr>
      <vt:lpstr>Results 1: compression ratio</vt:lpstr>
      <vt:lpstr>Result: compression ratio</vt:lpstr>
      <vt:lpstr>Quickly moving foreground objects</vt:lpstr>
      <vt:lpstr>Sliding window</vt:lpstr>
      <vt:lpstr>PowerPoint Presentation</vt:lpstr>
      <vt:lpstr>Lossy Compression</vt:lpstr>
      <vt:lpstr>Analysis-preserve vs analysis-aware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Method summary </vt:lpstr>
      <vt:lpstr>PowerPoint Presentation</vt:lpstr>
      <vt:lpstr>PowerPoint Presentation</vt:lpstr>
      <vt:lpstr>PowerPoint Presentation</vt:lpstr>
      <vt:lpstr>Background: BLE Beacon technology application</vt:lpstr>
      <vt:lpstr>Why you need image transmission from beacon devices?</vt:lpstr>
      <vt:lpstr>Challenge: Battery Life constraint</vt:lpstr>
      <vt:lpstr>Challenge: Battery Life constraint</vt:lpstr>
      <vt:lpstr>Challenge: BLE packet format</vt:lpstr>
      <vt:lpstr>Challenge: Conventional compression is not good enough</vt:lpstr>
      <vt:lpstr>Projects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Data size</vt:lpstr>
      <vt:lpstr>Segmentation</vt:lpstr>
      <vt:lpstr>Image encoding</vt:lpstr>
      <vt:lpstr>System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Data to store in the system</vt:lpstr>
      <vt:lpstr>MARBLE</vt:lpstr>
      <vt:lpstr>Data size</vt:lpstr>
      <vt:lpstr>Evaluation</vt:lpstr>
      <vt:lpstr>Method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Background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643</cp:revision>
  <dcterms:created xsi:type="dcterms:W3CDTF">2017-02-13T04:25:39Z</dcterms:created>
  <dcterms:modified xsi:type="dcterms:W3CDTF">2017-03-28T20:58:48Z</dcterms:modified>
</cp:coreProperties>
</file>